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rawings/drawing3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9" r:id="rId4"/>
    <p:sldId id="275" r:id="rId5"/>
    <p:sldId id="260" r:id="rId6"/>
    <p:sldId id="261" r:id="rId7"/>
    <p:sldId id="262" r:id="rId8"/>
    <p:sldId id="263" r:id="rId9"/>
    <p:sldId id="264" r:id="rId10"/>
    <p:sldId id="272" r:id="rId11"/>
    <p:sldId id="265" r:id="rId12"/>
    <p:sldId id="266" r:id="rId13"/>
    <p:sldId id="267" r:id="rId14"/>
    <p:sldId id="268" r:id="rId15"/>
    <p:sldId id="269" r:id="rId16"/>
    <p:sldId id="270" r:id="rId17"/>
    <p:sldId id="274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99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0;%20&#1057;&#1086;&#1074;&#1077;&#1090;&#1091;%20&#1044;&#1080;&#1088;&#1077;&#1082;&#1090;&#1086;&#1088;&#1086;&#1074;\&#1050;&#1085;&#1080;&#1075;&#1072;1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0;%20&#1057;&#1086;&#1074;&#1077;&#1090;&#1091;%20&#1044;&#1080;&#1088;&#1077;&#1082;&#1090;&#1086;&#1088;&#1086;&#1074;\&#1089;&#1074;&#1086;&#1076;&#1085;&#1099;&#1081;%20&#1086;&#1090;&#1095;&#1105;&#1090;\&#1050;&#1085;&#1080;&#1075;&#1072;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%20&#1057;&#1086;&#1074;&#1077;&#1090;&#1091;%20&#1044;&#1080;&#1088;&#1077;&#1082;&#1090;&#1086;&#1088;&#1086;&#1074;\&#1089;&#1074;&#1086;&#1076;&#1085;&#1099;&#1081;%20&#1086;&#1090;&#1095;&#1105;&#1090;\&#1050;&#1085;&#1080;&#1075;&#1072;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0;%20&#1057;&#1086;&#1074;&#1077;&#1090;&#1091;%20&#1044;&#1080;&#1088;&#1077;&#1082;&#1090;&#1086;&#1088;&#1086;&#1074;\&#1050;&#1085;&#1080;&#1075;&#1072;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0;%20&#1057;&#1086;&#1074;&#1077;&#1090;&#1091;%20&#1044;&#1080;&#1088;&#1077;&#1082;&#1090;&#1086;&#1088;&#1086;&#1074;\&#1050;&#1085;&#1080;&#1075;&#1072;1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E:\&#1050;%20&#1057;&#1086;&#1074;&#1077;&#1090;&#1091;%20&#1044;&#1080;&#1088;&#1077;&#1082;&#1090;&#1086;&#1088;&#1086;&#1074;\&#1050;&#1085;&#1080;&#1075;&#1072;1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0;%20&#1057;&#1086;&#1074;&#1077;&#1090;&#1091;%20&#1044;&#1080;&#1088;&#1077;&#1082;&#1090;&#1086;&#1088;&#1086;&#1074;\&#1089;&#1074;&#1086;&#1076;&#1085;&#1099;&#1081;%20&#1086;&#1090;&#1095;&#1105;&#1090;\&#1050;&#1085;&#1080;&#1075;&#1072;1.xlsx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E:\&#1050;%20&#1057;&#1086;&#1074;&#1077;&#1090;&#1091;%20&#1044;&#1080;&#1088;&#1077;&#1082;&#1090;&#1086;&#1088;&#1086;&#1074;\&#1089;&#1074;&#1086;&#1076;&#1085;&#1099;&#1081;%20&#1086;&#1090;&#1095;&#1105;&#1090;\&#1050;&#1085;&#1080;&#1075;&#1072;1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E:\&#1050;%20&#1057;&#1086;&#1074;&#1077;&#1090;&#1091;%20&#1044;&#1080;&#1088;&#1077;&#1082;&#1090;&#1086;&#1088;&#1086;&#1074;\&#1089;&#1074;&#1086;&#1076;&#1085;&#1099;&#1081;%20&#1086;&#1090;&#1095;&#1105;&#1090;\&#1050;&#1085;&#1080;&#1075;&#1072;1.xlsx" TargetMode="Externa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E:\&#1050;%20&#1057;&#1086;&#1074;&#1077;&#1090;&#1091;%20&#1044;&#1080;&#1088;&#1077;&#1082;&#1090;&#1086;&#1088;&#1086;&#1074;\&#1089;&#1074;&#1086;&#1076;&#1085;&#1099;&#1081;%20&#1086;&#1090;&#1095;&#1105;&#1090;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800" dirty="0"/>
              <a:t>Д</a:t>
            </a:r>
            <a:r>
              <a:rPr lang="ru-RU" sz="1800" dirty="0" smtClean="0"/>
              <a:t>оля </a:t>
            </a:r>
            <a:r>
              <a:rPr lang="ru-RU" sz="1800" dirty="0"/>
              <a:t>лабораторно-практических занятий профессионального цикла дисциплин, проведённых на базе ЛПП за 1 квартал 2014 г., % (среднее значение по всем ОПОП)</a:t>
            </a:r>
          </a:p>
        </c:rich>
      </c:tx>
      <c:layout/>
    </c:title>
    <c:view3D>
      <c:perspective val="30"/>
    </c:view3D>
    <c:plotArea>
      <c:layout>
        <c:manualLayout>
          <c:layoutTarget val="inner"/>
          <c:xMode val="edge"/>
          <c:yMode val="edge"/>
          <c:x val="4.6248365130016546E-2"/>
          <c:y val="0.30106512177509381"/>
          <c:w val="0.93827347283295259"/>
          <c:h val="0.58128588860871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Лист2!$C$1</c:f>
              <c:strCache>
                <c:ptCount val="1"/>
                <c:pt idx="0">
                  <c:v>Доля лабораторно-практических занятий профессионального цикла дисциплин, проведённых на базе ЛПП за 1 квартал 2014 г., % (среднее значение по всем ОПОП)</c:v>
                </c:pt>
              </c:strCache>
            </c:strRef>
          </c:tx>
          <c:spPr>
            <a:gradFill>
              <a:gsLst>
                <a:gs pos="0">
                  <a:srgbClr val="8064A2">
                    <a:lumMod val="75000"/>
                  </a:srgbClr>
                </a:gs>
                <a:gs pos="50000">
                  <a:srgbClr val="8064A2">
                    <a:lumMod val="60000"/>
                    <a:lumOff val="40000"/>
                  </a:srgbClr>
                </a:gs>
                <a:gs pos="100000">
                  <a:srgbClr val="9BBB59"/>
                </a:gs>
              </a:gsLst>
              <a:path path="circle">
                <a:fillToRect l="100000" t="100000"/>
              </a:path>
            </a:gradFill>
          </c:spPr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Лист2!$B$2:$B$16</c:f>
              <c:strCache>
                <c:ptCount val="15"/>
                <c:pt idx="0">
                  <c:v>ИПТ</c:v>
                </c:pt>
                <c:pt idx="1">
                  <c:v>ТКТ</c:v>
                </c:pt>
                <c:pt idx="2">
                  <c:v>ТКВТ</c:v>
                </c:pt>
                <c:pt idx="3">
                  <c:v>ТЖК</c:v>
                </c:pt>
                <c:pt idx="4">
                  <c:v>ТТСИГХ</c:v>
                </c:pt>
                <c:pt idx="5">
                  <c:v>ТТЭТ</c:v>
                </c:pt>
                <c:pt idx="6">
                  <c:v>ЗСГК</c:v>
                </c:pt>
                <c:pt idx="7">
                  <c:v>ГАПК</c:v>
                </c:pt>
                <c:pt idx="8">
                  <c:v>ЗАПТ</c:v>
                </c:pt>
                <c:pt idx="9">
                  <c:v>ЯАК</c:v>
                </c:pt>
                <c:pt idx="10">
                  <c:v>ТМТ</c:v>
                </c:pt>
                <c:pt idx="11">
                  <c:v>НМТ</c:v>
                </c:pt>
                <c:pt idx="12">
                  <c:v>ТПК</c:v>
                </c:pt>
                <c:pt idx="13">
                  <c:v>ТЛТ</c:v>
                </c:pt>
                <c:pt idx="14">
                  <c:v>ИСХТ</c:v>
                </c:pt>
              </c:strCache>
            </c:strRef>
          </c:cat>
          <c:val>
            <c:numRef>
              <c:f>Лист2!$C$2:$C$16</c:f>
              <c:numCache>
                <c:formatCode>General</c:formatCode>
                <c:ptCount val="15"/>
                <c:pt idx="0">
                  <c:v>9.3000000000000007</c:v>
                </c:pt>
                <c:pt idx="1">
                  <c:v>31</c:v>
                </c:pt>
                <c:pt idx="2">
                  <c:v>14.3</c:v>
                </c:pt>
                <c:pt idx="3">
                  <c:v>13</c:v>
                </c:pt>
                <c:pt idx="4">
                  <c:v>6</c:v>
                </c:pt>
                <c:pt idx="5">
                  <c:v>23.7</c:v>
                </c:pt>
                <c:pt idx="6">
                  <c:v>37.200000000000003</c:v>
                </c:pt>
                <c:pt idx="7">
                  <c:v>29.6</c:v>
                </c:pt>
                <c:pt idx="8">
                  <c:v>20.8</c:v>
                </c:pt>
                <c:pt idx="9">
                  <c:v>24</c:v>
                </c:pt>
                <c:pt idx="10">
                  <c:v>18.899999999999999</c:v>
                </c:pt>
                <c:pt idx="11">
                  <c:v>0</c:v>
                </c:pt>
                <c:pt idx="12">
                  <c:v>20</c:v>
                </c:pt>
                <c:pt idx="13">
                  <c:v>17.600000000000001</c:v>
                </c:pt>
                <c:pt idx="14">
                  <c:v>15.7</c:v>
                </c:pt>
              </c:numCache>
            </c:numRef>
          </c:val>
        </c:ser>
        <c:shape val="cylinder"/>
        <c:axId val="55224576"/>
        <c:axId val="55238656"/>
        <c:axId val="0"/>
      </c:bar3DChart>
      <c:catAx>
        <c:axId val="5522457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5238656"/>
        <c:crosses val="autoZero"/>
        <c:auto val="1"/>
        <c:lblAlgn val="ctr"/>
        <c:lblOffset val="100"/>
      </c:catAx>
      <c:valAx>
        <c:axId val="55238656"/>
        <c:scaling>
          <c:orientation val="minMax"/>
        </c:scaling>
        <c:axPos val="l"/>
        <c:majorGridlines/>
        <c:numFmt formatCode="General" sourceLinked="1"/>
        <c:tickLblPos val="nextTo"/>
        <c:crossAx val="55224576"/>
        <c:crosses val="autoZero"/>
        <c:crossBetween val="between"/>
      </c:valAx>
      <c:spPr>
        <a:noFill/>
      </c:spPr>
    </c:plotArea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1800" b="1" i="0" u="none" strike="noStrike" baseline="0"/>
              <a:t>Организация рабочих совещаний с работодателями по вопросам расширения возможностей практико-ориентированного обучения при подготовке высококвалифицированных специалистов</a:t>
            </a:r>
            <a:endParaRPr lang="ru-RU"/>
          </a:p>
        </c:rich>
      </c:tx>
      <c:layout/>
      <c:spPr>
        <a:gradFill flip="none" rotWithShape="1">
          <a:gsLst>
            <a:gs pos="0">
              <a:srgbClr val="FFC000"/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2700000" scaled="1"/>
          <a:tileRect/>
        </a:gradFill>
      </c:spPr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Лист5!$B$1</c:f>
              <c:strCache>
                <c:ptCount val="1"/>
                <c:pt idx="0">
                  <c:v>количество рабочих совещаний в 1 кв. 2014 г.</c:v>
                </c:pt>
              </c:strCache>
            </c:strRef>
          </c:tx>
          <c:spPr>
            <a:gradFill>
              <a:gsLst>
                <a:gs pos="0">
                  <a:srgbClr val="FFC000"/>
                </a:gs>
                <a:gs pos="50000">
                  <a:schemeClr val="tx2">
                    <a:lumMod val="60000"/>
                    <a:lumOff val="40000"/>
                  </a:schemeClr>
                </a:gs>
                <a:gs pos="100000">
                  <a:srgbClr val="4F81BD">
                    <a:tint val="23500"/>
                    <a:satMod val="160000"/>
                  </a:srgbClr>
                </a:gs>
              </a:gsLst>
              <a:lin ang="13500000" scaled="1"/>
            </a:gradFill>
          </c:spPr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</c:dLbls>
          <c:cat>
            <c:strRef>
              <c:f>Лист5!$A$2:$A$16</c:f>
              <c:strCache>
                <c:ptCount val="15"/>
                <c:pt idx="0">
                  <c:v>ИПТ</c:v>
                </c:pt>
                <c:pt idx="1">
                  <c:v>ТКТ</c:v>
                </c:pt>
                <c:pt idx="2">
                  <c:v>ТКВТ</c:v>
                </c:pt>
                <c:pt idx="3">
                  <c:v>ТЖК</c:v>
                </c:pt>
                <c:pt idx="4">
                  <c:v>ТТСИГХ</c:v>
                </c:pt>
                <c:pt idx="5">
                  <c:v>ТТЭТ</c:v>
                </c:pt>
                <c:pt idx="6">
                  <c:v>ЗСГК</c:v>
                </c:pt>
                <c:pt idx="7">
                  <c:v>ГАПК</c:v>
                </c:pt>
                <c:pt idx="8">
                  <c:v>ЗАПТ</c:v>
                </c:pt>
                <c:pt idx="9">
                  <c:v>ЯАК</c:v>
                </c:pt>
                <c:pt idx="10">
                  <c:v>ТМТ</c:v>
                </c:pt>
                <c:pt idx="11">
                  <c:v>НМТ</c:v>
                </c:pt>
                <c:pt idx="12">
                  <c:v>ТПК</c:v>
                </c:pt>
                <c:pt idx="13">
                  <c:v>ТЛТ</c:v>
                </c:pt>
                <c:pt idx="14">
                  <c:v>ИСХТ</c:v>
                </c:pt>
              </c:strCache>
            </c:strRef>
          </c:cat>
          <c:val>
            <c:numRef>
              <c:f>Лист5!$B$2:$B$16</c:f>
              <c:numCache>
                <c:formatCode>General</c:formatCode>
                <c:ptCount val="15"/>
                <c:pt idx="0">
                  <c:v>3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7</c:v>
                </c:pt>
                <c:pt idx="6">
                  <c:v>1</c:v>
                </c:pt>
                <c:pt idx="7">
                  <c:v>11</c:v>
                </c:pt>
                <c:pt idx="8">
                  <c:v>2</c:v>
                </c:pt>
                <c:pt idx="9">
                  <c:v>13</c:v>
                </c:pt>
                <c:pt idx="10">
                  <c:v>4</c:v>
                </c:pt>
                <c:pt idx="11">
                  <c:v>2</c:v>
                </c:pt>
                <c:pt idx="12">
                  <c:v>0</c:v>
                </c:pt>
                <c:pt idx="13">
                  <c:v>12</c:v>
                </c:pt>
                <c:pt idx="14">
                  <c:v>2</c:v>
                </c:pt>
              </c:numCache>
            </c:numRef>
          </c:val>
        </c:ser>
        <c:shape val="cylinder"/>
        <c:axId val="36498048"/>
        <c:axId val="62084224"/>
        <c:axId val="0"/>
      </c:bar3DChart>
      <c:catAx>
        <c:axId val="36498048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62084224"/>
        <c:crosses val="autoZero"/>
        <c:auto val="1"/>
        <c:lblAlgn val="ctr"/>
        <c:lblOffset val="100"/>
      </c:catAx>
      <c:valAx>
        <c:axId val="62084224"/>
        <c:scaling>
          <c:orientation val="minMax"/>
        </c:scaling>
        <c:axPos val="l"/>
        <c:majorGridlines/>
        <c:numFmt formatCode="General" sourceLinked="1"/>
        <c:tickLblPos val="nextTo"/>
        <c:crossAx val="36498048"/>
        <c:crosses val="autoZero"/>
        <c:crossBetween val="between"/>
      </c:valAx>
    </c:plotArea>
    <c:legend>
      <c:legendPos val="b"/>
      <c:layout/>
      <c:spPr>
        <a:gradFill flip="none" rotWithShape="1">
          <a:gsLst>
            <a:gs pos="0">
              <a:srgbClr val="FFC000"/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13500000" scaled="1"/>
          <a:tileRect/>
        </a:gradFill>
      </c:spPr>
      <c:txPr>
        <a:bodyPr/>
        <a:lstStyle/>
        <a:p>
          <a:pPr>
            <a:defRPr sz="1800" b="1"/>
          </a:pPr>
          <a:endParaRPr lang="ru-RU"/>
        </a:p>
      </c:txPr>
    </c:legend>
    <c:plotVisOnly val="1"/>
  </c:chart>
  <c:spPr>
    <a:solidFill>
      <a:srgbClr val="FFFFCC"/>
    </a:solidFill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title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Лист2!$D$1</c:f>
              <c:strCache>
                <c:ptCount val="1"/>
                <c:pt idx="0">
                  <c:v>Доля представителей работодателей, привлечённых к проведению учебных занятий профессионального цикла дисциплин на базе образовательной организации за 1 квартал 2014 г.,  % (среднее значение)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Лист2!$B$2:$B$16</c:f>
              <c:strCache>
                <c:ptCount val="15"/>
                <c:pt idx="0">
                  <c:v>ИПТ</c:v>
                </c:pt>
                <c:pt idx="1">
                  <c:v>ТКТ</c:v>
                </c:pt>
                <c:pt idx="2">
                  <c:v>ТКВТ</c:v>
                </c:pt>
                <c:pt idx="3">
                  <c:v>ТЖК</c:v>
                </c:pt>
                <c:pt idx="4">
                  <c:v>ТТСИГХ</c:v>
                </c:pt>
                <c:pt idx="5">
                  <c:v>ТТЭТ</c:v>
                </c:pt>
                <c:pt idx="6">
                  <c:v>ЗСГК</c:v>
                </c:pt>
                <c:pt idx="7">
                  <c:v>ГАПК</c:v>
                </c:pt>
                <c:pt idx="8">
                  <c:v>ЗАПТ</c:v>
                </c:pt>
                <c:pt idx="9">
                  <c:v>ЯАК</c:v>
                </c:pt>
                <c:pt idx="10">
                  <c:v>ТМТ</c:v>
                </c:pt>
                <c:pt idx="11">
                  <c:v>НМТ</c:v>
                </c:pt>
                <c:pt idx="12">
                  <c:v>ТПК</c:v>
                </c:pt>
                <c:pt idx="13">
                  <c:v>ТЛТ</c:v>
                </c:pt>
                <c:pt idx="14">
                  <c:v>ИСХТ</c:v>
                </c:pt>
              </c:strCache>
            </c:strRef>
          </c:cat>
          <c:val>
            <c:numRef>
              <c:f>Лист2!$D$2:$D$16</c:f>
              <c:numCache>
                <c:formatCode>General</c:formatCode>
                <c:ptCount val="15"/>
                <c:pt idx="0">
                  <c:v>46.3</c:v>
                </c:pt>
                <c:pt idx="1">
                  <c:v>25</c:v>
                </c:pt>
                <c:pt idx="2">
                  <c:v>11</c:v>
                </c:pt>
                <c:pt idx="3">
                  <c:v>8.7000000000000011</c:v>
                </c:pt>
                <c:pt idx="4">
                  <c:v>19</c:v>
                </c:pt>
                <c:pt idx="5">
                  <c:v>20.7</c:v>
                </c:pt>
                <c:pt idx="6">
                  <c:v>59.7</c:v>
                </c:pt>
                <c:pt idx="7">
                  <c:v>22</c:v>
                </c:pt>
                <c:pt idx="8">
                  <c:v>11</c:v>
                </c:pt>
                <c:pt idx="9">
                  <c:v>11</c:v>
                </c:pt>
                <c:pt idx="10">
                  <c:v>4.7</c:v>
                </c:pt>
                <c:pt idx="11">
                  <c:v>0</c:v>
                </c:pt>
                <c:pt idx="12">
                  <c:v>60.5</c:v>
                </c:pt>
                <c:pt idx="13">
                  <c:v>13.3</c:v>
                </c:pt>
                <c:pt idx="14">
                  <c:v>0</c:v>
                </c:pt>
              </c:numCache>
            </c:numRef>
          </c:val>
        </c:ser>
        <c:shape val="cylinder"/>
        <c:axId val="56771328"/>
        <c:axId val="56772864"/>
        <c:axId val="0"/>
      </c:bar3DChart>
      <c:catAx>
        <c:axId val="56771328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6772864"/>
        <c:crosses val="autoZero"/>
        <c:auto val="1"/>
        <c:lblAlgn val="ctr"/>
        <c:lblOffset val="100"/>
      </c:catAx>
      <c:valAx>
        <c:axId val="56772864"/>
        <c:scaling>
          <c:orientation val="minMax"/>
        </c:scaling>
        <c:axPos val="l"/>
        <c:majorGridlines/>
        <c:numFmt formatCode="General" sourceLinked="1"/>
        <c:tickLblPos val="nextTo"/>
        <c:crossAx val="56771328"/>
        <c:crosses val="autoZero"/>
        <c:crossBetween val="between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title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Лист2!$E$1</c:f>
              <c:strCache>
                <c:ptCount val="1"/>
                <c:pt idx="0">
                  <c:v>Совместное проведение конкурсов профессионального мастерства</c:v>
                </c:pt>
              </c:strCache>
            </c:strRef>
          </c:tx>
          <c:spPr>
            <a:gradFill>
              <a:gsLst>
                <a:gs pos="0">
                  <a:schemeClr val="accent2">
                    <a:lumMod val="50000"/>
                  </a:schemeClr>
                </a:gs>
                <a:gs pos="50000">
                  <a:srgbClr val="8064A2">
                    <a:lumMod val="60000"/>
                    <a:lumOff val="40000"/>
                  </a:srgbClr>
                </a:gs>
                <a:gs pos="100000">
                  <a:srgbClr val="9BBB59"/>
                </a:gs>
              </a:gsLst>
              <a:path path="circle">
                <a:fillToRect l="100000" t="100000"/>
              </a:path>
            </a:gradFill>
          </c:spPr>
          <c:dLbls>
            <c:showVal val="1"/>
          </c:dLbls>
          <c:cat>
            <c:strRef>
              <c:f>Лист2!$B$2:$B$16</c:f>
              <c:strCache>
                <c:ptCount val="15"/>
                <c:pt idx="0">
                  <c:v>ИПТ</c:v>
                </c:pt>
                <c:pt idx="1">
                  <c:v>ТКТ</c:v>
                </c:pt>
                <c:pt idx="2">
                  <c:v>ТКВТ</c:v>
                </c:pt>
                <c:pt idx="3">
                  <c:v>ТЖК</c:v>
                </c:pt>
                <c:pt idx="4">
                  <c:v>ТТСИГХ</c:v>
                </c:pt>
                <c:pt idx="5">
                  <c:v>ТТЭТ</c:v>
                </c:pt>
                <c:pt idx="6">
                  <c:v>ЗСГК</c:v>
                </c:pt>
                <c:pt idx="7">
                  <c:v>ГАПК</c:v>
                </c:pt>
                <c:pt idx="8">
                  <c:v>ЗАПТ</c:v>
                </c:pt>
                <c:pt idx="9">
                  <c:v>ЯАК</c:v>
                </c:pt>
                <c:pt idx="10">
                  <c:v>ТМТ</c:v>
                </c:pt>
                <c:pt idx="11">
                  <c:v>НМТ</c:v>
                </c:pt>
                <c:pt idx="12">
                  <c:v>ТПК</c:v>
                </c:pt>
                <c:pt idx="13">
                  <c:v>ТЛТ</c:v>
                </c:pt>
                <c:pt idx="14">
                  <c:v>ИСХТ</c:v>
                </c:pt>
              </c:strCache>
            </c:strRef>
          </c:cat>
          <c:val>
            <c:numRef>
              <c:f>Лист2!$E$2:$E$16</c:f>
              <c:numCache>
                <c:formatCode>General</c:formatCode>
                <c:ptCount val="15"/>
                <c:pt idx="0">
                  <c:v>7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2</c:v>
                </c:pt>
                <c:pt idx="5">
                  <c:v>1</c:v>
                </c:pt>
                <c:pt idx="6">
                  <c:v>0</c:v>
                </c:pt>
                <c:pt idx="7">
                  <c:v>5</c:v>
                </c:pt>
                <c:pt idx="8">
                  <c:v>2</c:v>
                </c:pt>
                <c:pt idx="9">
                  <c:v>0</c:v>
                </c:pt>
                <c:pt idx="10">
                  <c:v>5</c:v>
                </c:pt>
                <c:pt idx="11">
                  <c:v>1</c:v>
                </c:pt>
                <c:pt idx="12">
                  <c:v>0</c:v>
                </c:pt>
                <c:pt idx="13">
                  <c:v>0</c:v>
                </c:pt>
                <c:pt idx="14">
                  <c:v>5</c:v>
                </c:pt>
              </c:numCache>
            </c:numRef>
          </c:val>
        </c:ser>
        <c:shape val="box"/>
        <c:axId val="56806016"/>
        <c:axId val="56820096"/>
        <c:axId val="0"/>
      </c:bar3DChart>
      <c:catAx>
        <c:axId val="5680601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6820096"/>
        <c:crosses val="autoZero"/>
        <c:auto val="1"/>
        <c:lblAlgn val="ctr"/>
        <c:lblOffset val="100"/>
      </c:catAx>
      <c:valAx>
        <c:axId val="56820096"/>
        <c:scaling>
          <c:orientation val="minMax"/>
        </c:scaling>
        <c:axPos val="l"/>
        <c:majorGridlines/>
        <c:numFmt formatCode="General" sourceLinked="1"/>
        <c:tickLblPos val="nextTo"/>
        <c:crossAx val="56806016"/>
        <c:crosses val="autoZero"/>
        <c:crossBetween val="between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Лист2!$F$1</c:f>
              <c:strCache>
                <c:ptCount val="1"/>
                <c:pt idx="0">
                  <c:v>Стажировка педагогических работников (количество)</c:v>
                </c:pt>
              </c:strCache>
            </c:strRef>
          </c:tx>
          <c:dPt>
            <c:idx val="6"/>
            <c:spPr>
              <a:solidFill>
                <a:srgbClr val="C00000"/>
              </a:solidFill>
            </c:spPr>
          </c:dPt>
          <c:dPt>
            <c:idx val="7"/>
            <c:spPr>
              <a:solidFill>
                <a:srgbClr val="C00000"/>
              </a:solidFill>
            </c:spPr>
          </c:dPt>
          <c:dPt>
            <c:idx val="8"/>
            <c:spPr>
              <a:solidFill>
                <a:srgbClr val="C00000"/>
              </a:solidFill>
            </c:spPr>
          </c:dPt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Лист2!$B$2:$B$16</c:f>
              <c:strCache>
                <c:ptCount val="15"/>
                <c:pt idx="0">
                  <c:v>ИПТ</c:v>
                </c:pt>
                <c:pt idx="1">
                  <c:v>ТКТ</c:v>
                </c:pt>
                <c:pt idx="2">
                  <c:v>ТКВТ</c:v>
                </c:pt>
                <c:pt idx="3">
                  <c:v>ТЖК</c:v>
                </c:pt>
                <c:pt idx="4">
                  <c:v>ТТСИГХ</c:v>
                </c:pt>
                <c:pt idx="5">
                  <c:v>ТТЭТ</c:v>
                </c:pt>
                <c:pt idx="6">
                  <c:v>ЗСГК</c:v>
                </c:pt>
                <c:pt idx="7">
                  <c:v>ГАПК</c:v>
                </c:pt>
                <c:pt idx="8">
                  <c:v>ЗАПТ</c:v>
                </c:pt>
                <c:pt idx="9">
                  <c:v>ЯАК</c:v>
                </c:pt>
                <c:pt idx="10">
                  <c:v>ТМТ</c:v>
                </c:pt>
                <c:pt idx="11">
                  <c:v>НМТ</c:v>
                </c:pt>
                <c:pt idx="12">
                  <c:v>ТПК</c:v>
                </c:pt>
                <c:pt idx="13">
                  <c:v>ТЛТ</c:v>
                </c:pt>
                <c:pt idx="14">
                  <c:v>ИСХТ</c:v>
                </c:pt>
              </c:strCache>
            </c:strRef>
          </c:cat>
          <c:val>
            <c:numRef>
              <c:f>Лист2!$F$2:$F$16</c:f>
              <c:numCache>
                <c:formatCode>General</c:formatCode>
                <c:ptCount val="15"/>
                <c:pt idx="0">
                  <c:v>34</c:v>
                </c:pt>
                <c:pt idx="1">
                  <c:v>18</c:v>
                </c:pt>
                <c:pt idx="2">
                  <c:v>8</c:v>
                </c:pt>
                <c:pt idx="3">
                  <c:v>14</c:v>
                </c:pt>
                <c:pt idx="4">
                  <c:v>15</c:v>
                </c:pt>
                <c:pt idx="5">
                  <c:v>11</c:v>
                </c:pt>
                <c:pt idx="6">
                  <c:v>10</c:v>
                </c:pt>
                <c:pt idx="7">
                  <c:v>20</c:v>
                </c:pt>
                <c:pt idx="8">
                  <c:v>8</c:v>
                </c:pt>
                <c:pt idx="9">
                  <c:v>54</c:v>
                </c:pt>
                <c:pt idx="10">
                  <c:v>8</c:v>
                </c:pt>
                <c:pt idx="11">
                  <c:v>4</c:v>
                </c:pt>
                <c:pt idx="12">
                  <c:v>0</c:v>
                </c:pt>
                <c:pt idx="13">
                  <c:v>29</c:v>
                </c:pt>
                <c:pt idx="14">
                  <c:v>0</c:v>
                </c:pt>
              </c:numCache>
            </c:numRef>
          </c:val>
        </c:ser>
        <c:shape val="cylinder"/>
        <c:axId val="56854400"/>
        <c:axId val="56855936"/>
        <c:axId val="0"/>
      </c:bar3DChart>
      <c:catAx>
        <c:axId val="5685440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6855936"/>
        <c:crosses val="autoZero"/>
        <c:auto val="1"/>
        <c:lblAlgn val="ctr"/>
        <c:lblOffset val="100"/>
      </c:catAx>
      <c:valAx>
        <c:axId val="56855936"/>
        <c:scaling>
          <c:orientation val="minMax"/>
        </c:scaling>
        <c:axPos val="l"/>
        <c:majorGridlines/>
        <c:numFmt formatCode="General" sourceLinked="1"/>
        <c:tickLblPos val="nextTo"/>
        <c:crossAx val="56854400"/>
        <c:crosses val="autoZero"/>
        <c:crossBetween val="between"/>
      </c:valAx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Укрепление МТБ с помощью</a:t>
            </a:r>
            <a:r>
              <a:rPr lang="ru-RU" baseline="0"/>
              <a:t> работодателей в 2013-2014 г.</a:t>
            </a:r>
            <a:endParaRPr lang="ru-RU"/>
          </a:p>
        </c:rich>
      </c:tx>
      <c:layout/>
    </c:title>
    <c:plotArea>
      <c:layout>
        <c:manualLayout>
          <c:layoutTarget val="inner"/>
          <c:xMode val="edge"/>
          <c:yMode val="edge"/>
          <c:x val="3.4808585557408102E-2"/>
          <c:y val="0.1143397846297249"/>
          <c:w val="0.60905483414264094"/>
          <c:h val="0.88566021537027495"/>
        </c:manualLayout>
      </c:layout>
      <c:pieChart>
        <c:varyColors val="1"/>
        <c:ser>
          <c:idx val="0"/>
          <c:order val="0"/>
          <c:explosion val="25"/>
          <c:dPt>
            <c:idx val="0"/>
            <c:explosion val="28"/>
          </c:dPt>
          <c:dPt>
            <c:idx val="1"/>
            <c:explosion val="6"/>
          </c:dPt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Лист3!$A$2:$B$2</c:f>
              <c:strCache>
                <c:ptCount val="2"/>
                <c:pt idx="0">
                  <c:v>Работодатели оказывают содействие в укреплении МТБ ПОО</c:v>
                </c:pt>
                <c:pt idx="1">
                  <c:v>Работодатели не оказывают содействие в укреплении МТБ ПОО</c:v>
                </c:pt>
              </c:strCache>
            </c:strRef>
          </c:cat>
          <c:val>
            <c:numRef>
              <c:f>Лист3!$A$3:$B$3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</c:chart>
  <c:spPr>
    <a:solidFill>
      <a:srgbClr val="FFFFCC"/>
    </a:solidFill>
  </c:sp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gradFill flip="none" rotWithShape="1">
          <a:gsLst>
            <a:gs pos="0">
              <a:srgbClr val="5E9EFF"/>
            </a:gs>
            <a:gs pos="39999">
              <a:srgbClr val="FFFFCC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</c:spPr>
      <c:txPr>
        <a:bodyPr/>
        <a:lstStyle/>
        <a:p>
          <a:pPr>
            <a:defRPr sz="1600"/>
          </a:pPr>
          <a:endParaRPr lang="ru-RU"/>
        </a:p>
      </c:txPr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Лист2!$C$25</c:f>
              <c:strCache>
                <c:ptCount val="1"/>
                <c:pt idx="0">
                  <c:v>Количество обучающихся, приходящихся на 1 автоматизированное рабочее место, используемое в образовательном процессе на 01.04.2014 г. со сроком эксплуатации не более 5 лет, чел. 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Лист2!$B$26:$B$40</c:f>
              <c:strCache>
                <c:ptCount val="15"/>
                <c:pt idx="0">
                  <c:v>ИПТ</c:v>
                </c:pt>
                <c:pt idx="1">
                  <c:v>ТКТ</c:v>
                </c:pt>
                <c:pt idx="2">
                  <c:v>ТКВТ</c:v>
                </c:pt>
                <c:pt idx="3">
                  <c:v>ТЖК</c:v>
                </c:pt>
                <c:pt idx="4">
                  <c:v>ТТСИГХ</c:v>
                </c:pt>
                <c:pt idx="5">
                  <c:v>ТТЭТ</c:v>
                </c:pt>
                <c:pt idx="6">
                  <c:v>ЗСГК</c:v>
                </c:pt>
                <c:pt idx="7">
                  <c:v>ГАПК</c:v>
                </c:pt>
                <c:pt idx="8">
                  <c:v>ЗАПТ</c:v>
                </c:pt>
                <c:pt idx="9">
                  <c:v>ЯАК</c:v>
                </c:pt>
                <c:pt idx="10">
                  <c:v>ТМТ</c:v>
                </c:pt>
                <c:pt idx="11">
                  <c:v>НМТ</c:v>
                </c:pt>
                <c:pt idx="12">
                  <c:v>ТПК</c:v>
                </c:pt>
                <c:pt idx="13">
                  <c:v>ТЛТ</c:v>
                </c:pt>
                <c:pt idx="14">
                  <c:v>ИСХТ</c:v>
                </c:pt>
              </c:strCache>
            </c:strRef>
          </c:cat>
          <c:val>
            <c:numRef>
              <c:f>Лист2!$C$26:$C$40</c:f>
              <c:numCache>
                <c:formatCode>General</c:formatCode>
                <c:ptCount val="15"/>
                <c:pt idx="0">
                  <c:v>4</c:v>
                </c:pt>
                <c:pt idx="1">
                  <c:v>5</c:v>
                </c:pt>
                <c:pt idx="2">
                  <c:v>4.4000000000000004</c:v>
                </c:pt>
                <c:pt idx="3">
                  <c:v>10</c:v>
                </c:pt>
                <c:pt idx="4">
                  <c:v>6</c:v>
                </c:pt>
                <c:pt idx="5">
                  <c:v>8</c:v>
                </c:pt>
                <c:pt idx="6">
                  <c:v>7</c:v>
                </c:pt>
                <c:pt idx="7">
                  <c:v>9</c:v>
                </c:pt>
                <c:pt idx="8">
                  <c:v>4</c:v>
                </c:pt>
                <c:pt idx="9">
                  <c:v>13</c:v>
                </c:pt>
                <c:pt idx="10">
                  <c:v>4</c:v>
                </c:pt>
                <c:pt idx="11">
                  <c:v>5</c:v>
                </c:pt>
                <c:pt idx="12">
                  <c:v>8</c:v>
                </c:pt>
                <c:pt idx="13">
                  <c:v>9</c:v>
                </c:pt>
                <c:pt idx="14">
                  <c:v>6</c:v>
                </c:pt>
              </c:numCache>
            </c:numRef>
          </c:val>
        </c:ser>
        <c:shape val="cylinder"/>
        <c:axId val="59071872"/>
        <c:axId val="59098240"/>
        <c:axId val="0"/>
      </c:bar3DChart>
      <c:catAx>
        <c:axId val="5907187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9098240"/>
        <c:crosses val="autoZero"/>
        <c:auto val="1"/>
        <c:lblAlgn val="ctr"/>
        <c:lblOffset val="100"/>
      </c:catAx>
      <c:valAx>
        <c:axId val="59098240"/>
        <c:scaling>
          <c:orientation val="minMax"/>
        </c:scaling>
        <c:axPos val="l"/>
        <c:majorGridlines/>
        <c:numFmt formatCode="General" sourceLinked="1"/>
        <c:tickLblPos val="nextTo"/>
        <c:crossAx val="59071872"/>
        <c:crosses val="autoZero"/>
        <c:crossBetween val="between"/>
      </c:valAx>
    </c:plotArea>
    <c:plotVisOnly val="1"/>
  </c:chart>
  <c:spPr>
    <a:solidFill>
      <a:srgbClr val="FFFFCC"/>
    </a:solidFill>
  </c:sp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1600"/>
              <a:t>Количество обучающихся, приходящихся на 1 автоматизированное рабочее место, используемое в образовательном процессе на 01.04.2014 г со сроком эксплуатации не более 5 лет. </a:t>
            </a:r>
          </a:p>
        </c:rich>
      </c:tx>
      <c:layout>
        <c:manualLayout>
          <c:xMode val="edge"/>
          <c:yMode val="edge"/>
          <c:x val="0.15062248568393213"/>
          <c:y val="1.6722877540878024E-2"/>
        </c:manualLayout>
      </c:layout>
    </c:title>
    <c:plotArea>
      <c:layout/>
      <c:pieChart>
        <c:varyColors val="1"/>
        <c:ser>
          <c:idx val="0"/>
          <c:order val="0"/>
          <c:explosion val="12"/>
          <c:dPt>
            <c:idx val="0"/>
            <c:explosion val="2"/>
          </c:dPt>
          <c:dPt>
            <c:idx val="1"/>
            <c:explosion val="7"/>
          </c:dPt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Лист3!$J$2:$K$2</c:f>
              <c:strCache>
                <c:ptCount val="2"/>
                <c:pt idx="0">
                  <c:v>количество обучающихся на 1 компьютер 4-5 человек</c:v>
                </c:pt>
                <c:pt idx="1">
                  <c:v>количество обучающихся на 1 компьютер от 6 до 13 человек</c:v>
                </c:pt>
              </c:strCache>
            </c:strRef>
          </c:cat>
          <c:val>
            <c:numRef>
              <c:f>Лист3!$J$3:$K$3</c:f>
              <c:numCache>
                <c:formatCode>0%</c:formatCode>
                <c:ptCount val="2"/>
                <c:pt idx="0">
                  <c:v>0.4</c:v>
                </c:pt>
                <c:pt idx="1">
                  <c:v>0.6000000000000002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2000"/>
          </a:pPr>
          <a:endParaRPr lang="ru-RU"/>
        </a:p>
      </c:txPr>
    </c:legend>
    <c:plotVisOnly val="1"/>
  </c:chart>
  <c:spPr>
    <a:solidFill>
      <a:srgbClr val="FFFFCC"/>
    </a:solidFill>
  </c:sp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Доля компьютеров, используемых в образовательном процессе и подключенных к сети Интернет,  %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4748451719125725E-2"/>
          <c:y val="0.21153415823022134"/>
          <c:w val="0.92049434765536209"/>
          <c:h val="0.69531988501437325"/>
        </c:manualLayout>
      </c:layout>
      <c:pie3DChart>
        <c:varyColors val="1"/>
        <c:ser>
          <c:idx val="0"/>
          <c:order val="0"/>
          <c:explosion val="25"/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Лист3!$R$2:$T$2</c:f>
              <c:strCache>
                <c:ptCount val="3"/>
                <c:pt idx="0">
                  <c:v>Ниже 50%</c:v>
                </c:pt>
                <c:pt idx="1">
                  <c:v>От 60% до 95%</c:v>
                </c:pt>
                <c:pt idx="2">
                  <c:v>От 95% до 100% включительно</c:v>
                </c:pt>
              </c:strCache>
            </c:strRef>
          </c:cat>
          <c:val>
            <c:numRef>
              <c:f>Лист3!$R$3:$T$3</c:f>
              <c:numCache>
                <c:formatCode>General</c:formatCode>
                <c:ptCount val="3"/>
                <c:pt idx="0">
                  <c:v>7.7</c:v>
                </c:pt>
                <c:pt idx="1">
                  <c:v>69.2</c:v>
                </c:pt>
                <c:pt idx="2">
                  <c:v>23.1</c:v>
                </c:pt>
              </c:numCache>
            </c:numRef>
          </c:val>
        </c:ser>
      </c:pie3DChart>
    </c:plotArea>
    <c:legend>
      <c:legendPos val="b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</c:chart>
  <c:spPr>
    <a:gradFill>
      <a:gsLst>
        <a:gs pos="0">
          <a:srgbClr val="FFFFCC"/>
        </a:gs>
        <a:gs pos="39999">
          <a:srgbClr val="FFFFCC"/>
        </a:gs>
        <a:gs pos="70000">
          <a:srgbClr val="C4D6EB"/>
        </a:gs>
        <a:gs pos="100000">
          <a:srgbClr val="FFEBFA"/>
        </a:gs>
      </a:gsLst>
      <a:path path="circle">
        <a:fillToRect l="100000" t="100000"/>
      </a:path>
    </a:gradFill>
  </c:sp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anchor="ctr" anchorCtr="0"/>
          <a:lstStyle/>
          <a:p>
            <a:pPr>
              <a:defRPr/>
            </a:pPr>
            <a:r>
              <a:rPr lang="ru-RU"/>
              <a:t>Средние</a:t>
            </a:r>
            <a:r>
              <a:rPr lang="ru-RU" baseline="0"/>
              <a:t> значения показателей применения ИКТ </a:t>
            </a:r>
            <a:br>
              <a:rPr lang="ru-RU" baseline="0"/>
            </a:br>
            <a:r>
              <a:rPr lang="ru-RU" baseline="0"/>
              <a:t>в образовательном процессе по всем ПОО </a:t>
            </a:r>
            <a:endParaRPr lang="ru-RU"/>
          </a:p>
        </c:rich>
      </c:tx>
      <c:layout>
        <c:manualLayout>
          <c:xMode val="edge"/>
          <c:yMode val="edge"/>
          <c:x val="0.26700172421124535"/>
          <c:y val="1.4260246885670616E-2"/>
        </c:manualLayout>
      </c:layout>
      <c:overlay val="1"/>
      <c:spPr>
        <a:gradFill>
          <a:gsLst>
            <a:gs pos="0">
              <a:srgbClr val="4F81BD">
                <a:tint val="66000"/>
                <a:satMod val="160000"/>
              </a:srgbClr>
            </a:gs>
            <a:gs pos="50000">
              <a:srgbClr val="FFFFCC"/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title>
    <c:view3D>
      <c:rAngAx val="1"/>
    </c:view3D>
    <c:plotArea>
      <c:layout>
        <c:manualLayout>
          <c:layoutTarget val="inner"/>
          <c:xMode val="edge"/>
          <c:yMode val="edge"/>
          <c:x val="0.15268981891010286"/>
          <c:y val="0.16745756780402449"/>
          <c:w val="0.82719524083681351"/>
          <c:h val="0.40610097267253376"/>
        </c:manualLayout>
      </c:layout>
      <c:bar3DChart>
        <c:barDir val="col"/>
        <c:grouping val="clustered"/>
        <c:ser>
          <c:idx val="1"/>
          <c:order val="0"/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Лист4!$B$4:$B$12</c:f>
              <c:strCache>
                <c:ptCount val="9"/>
                <c:pt idx="0">
                  <c:v>прикладные программы </c:v>
                </c:pt>
                <c:pt idx="1">
                  <c:v>возможности интерактивной доски</c:v>
                </c:pt>
                <c:pt idx="2">
                  <c:v>обучающие программы </c:v>
                </c:pt>
                <c:pt idx="3">
                  <c:v> электронные учебники </c:v>
                </c:pt>
                <c:pt idx="4">
                  <c:v>электронные справочники или  энциклопедии </c:v>
                </c:pt>
                <c:pt idx="5">
                  <c:v> интерактивные задачники и (или) курсы</c:v>
                </c:pt>
                <c:pt idx="6">
                  <c:v>тестовые оболочки</c:v>
                </c:pt>
                <c:pt idx="7">
                  <c:v>сервисы сети Интернет </c:v>
                </c:pt>
                <c:pt idx="8">
                  <c:v> создали свой сайт</c:v>
                </c:pt>
              </c:strCache>
            </c:strRef>
          </c:cat>
          <c:val>
            <c:numRef>
              <c:f>Лист4!$R$4:$R$12</c:f>
              <c:numCache>
                <c:formatCode>0.0%</c:formatCode>
                <c:ptCount val="9"/>
                <c:pt idx="0">
                  <c:v>0.95053333333333323</c:v>
                </c:pt>
                <c:pt idx="1">
                  <c:v>0.46440000000000003</c:v>
                </c:pt>
                <c:pt idx="2">
                  <c:v>0.57833333333333325</c:v>
                </c:pt>
                <c:pt idx="3">
                  <c:v>0.64326666666666676</c:v>
                </c:pt>
                <c:pt idx="4">
                  <c:v>0.62726666666666653</c:v>
                </c:pt>
                <c:pt idx="5">
                  <c:v>0.30506666666666682</c:v>
                </c:pt>
                <c:pt idx="6">
                  <c:v>0.48893333333333339</c:v>
                </c:pt>
                <c:pt idx="7">
                  <c:v>0.90766666666666673</c:v>
                </c:pt>
                <c:pt idx="8">
                  <c:v>7.8133333333333374E-2</c:v>
                </c:pt>
              </c:numCache>
            </c:numRef>
          </c:val>
        </c:ser>
        <c:shape val="box"/>
        <c:axId val="61959552"/>
        <c:axId val="61973632"/>
        <c:axId val="0"/>
      </c:bar3DChart>
      <c:catAx>
        <c:axId val="6195955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61973632"/>
        <c:crosses val="autoZero"/>
        <c:auto val="1"/>
        <c:lblAlgn val="ctr"/>
        <c:lblOffset val="100"/>
      </c:catAx>
      <c:valAx>
        <c:axId val="61973632"/>
        <c:scaling>
          <c:orientation val="minMax"/>
        </c:scaling>
        <c:axPos val="l"/>
        <c:majorGridlines/>
        <c:numFmt formatCode="0.0%" sourceLinked="1"/>
        <c:tickLblPos val="nextTo"/>
        <c:crossAx val="61959552"/>
        <c:crosses val="autoZero"/>
        <c:crossBetween val="between"/>
      </c:valAx>
    </c:plotArea>
    <c:plotVisOnly val="1"/>
  </c:chart>
  <c:spPr>
    <a:gradFill>
      <a:gsLst>
        <a:gs pos="0">
          <a:schemeClr val="accent1">
            <a:tint val="66000"/>
            <a:satMod val="160000"/>
          </a:schemeClr>
        </a:gs>
        <a:gs pos="50000">
          <a:srgbClr val="FFFFCC"/>
        </a:gs>
        <a:gs pos="100000">
          <a:schemeClr val="accent1">
            <a:tint val="23500"/>
            <a:satMod val="160000"/>
          </a:schemeClr>
        </a:gs>
      </a:gsLst>
      <a:lin ang="5400000" scaled="0"/>
    </a:gradFill>
  </c:sp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0.64606</cdr:x>
      <cdr:y>0.17017</cdr:y>
    </cdr:from>
    <cdr:to>
      <cdr:x>0.97682</cdr:x>
      <cdr:y>0.2605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81451" y="771525"/>
          <a:ext cx="2038350" cy="409575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rgbClr val="C0504D">
                <a:lumMod val="50000"/>
              </a:srgbClr>
            </a:gs>
            <a:gs pos="50000">
              <a:srgbClr val="8064A2">
                <a:lumMod val="60000"/>
                <a:lumOff val="40000"/>
              </a:srgbClr>
            </a:gs>
            <a:gs pos="100000">
              <a:srgbClr val="9BBB59"/>
            </a:gs>
          </a:gsLst>
          <a:path path="circle">
            <a:fillToRect l="100000" t="100000"/>
          </a:path>
        </a:gra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/>
            <a:t>ТТЭТ,  ТТСИГХ,  ТЖК</a:t>
          </a:r>
        </a:p>
      </cdr:txBody>
    </cdr:sp>
  </cdr:relSizeAnchor>
  <cdr:relSizeAnchor xmlns:cdr="http://schemas.openxmlformats.org/drawingml/2006/chartDrawing">
    <cdr:from>
      <cdr:x>0.59156</cdr:x>
      <cdr:y>0.27122</cdr:y>
    </cdr:from>
    <cdr:to>
      <cdr:x>0.71149</cdr:x>
      <cdr:y>0.31805</cdr:y>
    </cdr:to>
    <cdr:sp macro="" textlink="">
      <cdr:nvSpPr>
        <cdr:cNvPr id="6" name="Стрелка вниз 5"/>
        <cdr:cNvSpPr/>
      </cdr:nvSpPr>
      <cdr:spPr>
        <a:xfrm xmlns:a="http://schemas.openxmlformats.org/drawingml/2006/main" rot="3378504">
          <a:off x="3908979" y="966323"/>
          <a:ext cx="212337" cy="739052"/>
        </a:xfrm>
        <a:prstGeom xmlns:a="http://schemas.openxmlformats.org/drawingml/2006/main" prst="down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0.48894</cdr:x>
      <cdr:y>0.2433</cdr:y>
    </cdr:from>
    <cdr:to>
      <cdr:x>0.90049</cdr:x>
      <cdr:y>0.3295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90950" y="1209676"/>
          <a:ext cx="3190876" cy="428625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rgbClr val="C0504D">
                <a:lumMod val="50000"/>
              </a:srgbClr>
            </a:gs>
            <a:gs pos="50000">
              <a:srgbClr val="8064A2">
                <a:lumMod val="60000"/>
                <a:lumOff val="40000"/>
              </a:srgbClr>
            </a:gs>
            <a:gs pos="100000">
              <a:srgbClr val="9BBB59"/>
            </a:gs>
          </a:gsLst>
          <a:path path="circle">
            <a:fillToRect l="100000" t="100000"/>
          </a:path>
        </a:gra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1600" b="1"/>
            <a:t>ИПТ,  ТКТ, ТКВТ, ЗАПТ, ТМТ,  НМТ</a:t>
          </a:r>
        </a:p>
      </cdr:txBody>
    </cdr:sp>
  </cdr:relSizeAnchor>
  <cdr:relSizeAnchor xmlns:cdr="http://schemas.openxmlformats.org/drawingml/2006/chartDrawing">
    <cdr:from>
      <cdr:x>0.48526</cdr:x>
      <cdr:y>0.35441</cdr:y>
    </cdr:from>
    <cdr:to>
      <cdr:x>0.58058</cdr:x>
      <cdr:y>0.39711</cdr:y>
    </cdr:to>
    <cdr:sp macro="" textlink="">
      <cdr:nvSpPr>
        <cdr:cNvPr id="3" name="Стрелка вниз 2"/>
        <cdr:cNvSpPr/>
      </cdr:nvSpPr>
      <cdr:spPr>
        <a:xfrm xmlns:a="http://schemas.openxmlformats.org/drawingml/2006/main" rot="3378504">
          <a:off x="4025758" y="1498742"/>
          <a:ext cx="212323" cy="739090"/>
        </a:xfrm>
        <a:prstGeom xmlns:a="http://schemas.openxmlformats.org/drawingml/2006/main" prst="downArrow">
          <a:avLst/>
        </a:prstGeom>
        <a:solidFill xmlns:a="http://schemas.openxmlformats.org/drawingml/2006/main">
          <a:srgbClr val="4F81BD"/>
        </a:solidFill>
        <a:ln xmlns:a="http://schemas.openxmlformats.org/drawingml/2006/main" w="25400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0.67123</cdr:x>
      <cdr:y>0.17556</cdr:y>
    </cdr:from>
    <cdr:to>
      <cdr:x>0.80448</cdr:x>
      <cdr:y>0.25129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133976" y="971552"/>
          <a:ext cx="1019175" cy="419100"/>
        </a:xfrm>
        <a:prstGeom xmlns:a="http://schemas.openxmlformats.org/drawingml/2006/main" prst="rect">
          <a:avLst/>
        </a:prstGeom>
        <a:gradFill xmlns:a="http://schemas.openxmlformats.org/drawingml/2006/main" flip="none" rotWithShape="1">
          <a:gsLst>
            <a:gs pos="0">
              <a:srgbClr val="FFFFCC"/>
            </a:gs>
            <a:gs pos="39999">
              <a:schemeClr val="accent2">
                <a:lumMod val="75000"/>
              </a:schemeClr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/>
            <a:t>ГАПК</a:t>
          </a:r>
        </a:p>
      </cdr:txBody>
    </cdr:sp>
  </cdr:relSizeAnchor>
  <cdr:relSizeAnchor xmlns:cdr="http://schemas.openxmlformats.org/drawingml/2006/chartDrawing">
    <cdr:from>
      <cdr:x>0.05479</cdr:x>
      <cdr:y>0.33391</cdr:y>
    </cdr:from>
    <cdr:to>
      <cdr:x>0.28643</cdr:x>
      <cdr:y>0.40964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19102" y="1847852"/>
          <a:ext cx="1771650" cy="419100"/>
        </a:xfrm>
        <a:prstGeom xmlns:a="http://schemas.openxmlformats.org/drawingml/2006/main" prst="rect">
          <a:avLst/>
        </a:prstGeom>
        <a:gradFill xmlns:a="http://schemas.openxmlformats.org/drawingml/2006/main" flip="none" rotWithShape="1">
          <a:gsLst>
            <a:gs pos="0">
              <a:schemeClr val="accent2">
                <a:lumMod val="75000"/>
              </a:schemeClr>
            </a:gs>
            <a:gs pos="39999">
              <a:srgbClr val="FFFFCC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/>
            <a:t>ЯАК, ТЛТ, ТКТ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0.00603</cdr:x>
      <cdr:y>0.94296</cdr:y>
    </cdr:from>
    <cdr:to>
      <cdr:x>0.99497</cdr:x>
      <cdr:y>0.98931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153" y="5038727"/>
          <a:ext cx="9372600" cy="247650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chemeClr val="accent1">
                <a:tint val="66000"/>
                <a:satMod val="160000"/>
              </a:schemeClr>
            </a:gs>
            <a:gs pos="50000">
              <a:srgbClr val="FFFFCC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100" b="1"/>
            <a:t>В столбцах диаграммы указана</a:t>
          </a:r>
          <a:r>
            <a:rPr lang="ru-RU" sz="1100" b="1" baseline="0"/>
            <a:t> доля преподавателей и мастеров п/о, использующих в образовательном процессе соответствующий показатель</a:t>
          </a:r>
          <a:endParaRPr lang="ru-RU" sz="1100" b="1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03ED-D257-4A2A-BC1E-8B7E67776903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F5A00-59A2-4A22-82DF-FA79F6B673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03ED-D257-4A2A-BC1E-8B7E67776903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F5A00-59A2-4A22-82DF-FA79F6B673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03ED-D257-4A2A-BC1E-8B7E67776903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F5A00-59A2-4A22-82DF-FA79F6B673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03ED-D257-4A2A-BC1E-8B7E67776903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F5A00-59A2-4A22-82DF-FA79F6B673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03ED-D257-4A2A-BC1E-8B7E67776903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F5A00-59A2-4A22-82DF-FA79F6B673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03ED-D257-4A2A-BC1E-8B7E67776903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F5A00-59A2-4A22-82DF-FA79F6B673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03ED-D257-4A2A-BC1E-8B7E67776903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F5A00-59A2-4A22-82DF-FA79F6B673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03ED-D257-4A2A-BC1E-8B7E67776903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F5A00-59A2-4A22-82DF-FA79F6B673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03ED-D257-4A2A-BC1E-8B7E67776903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F5A00-59A2-4A22-82DF-FA79F6B673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03ED-D257-4A2A-BC1E-8B7E67776903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F5A00-59A2-4A22-82DF-FA79F6B673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03ED-D257-4A2A-BC1E-8B7E67776903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F5A00-59A2-4A22-82DF-FA79F6B673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103ED-D257-4A2A-BC1E-8B7E67776903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F5A00-59A2-4A22-82DF-FA79F6B673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204864"/>
            <a:ext cx="7772400" cy="1470025"/>
          </a:xfr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rgbClr val="FFC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ru-RU" dirty="0" smtClean="0"/>
              <a:t>Выполнение п. 3.1. решения Совета директоров от 24.12.2013 г.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4581128"/>
            <a:ext cx="5464696" cy="1224136"/>
          </a:xfrm>
          <a:gradFill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rgbClr val="FFC000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r"/>
            <a:r>
              <a:rPr lang="ru-RU" sz="1800" b="1" dirty="0">
                <a:solidFill>
                  <a:srgbClr val="7030A0"/>
                </a:solidFill>
              </a:rPr>
              <a:t>Директор ГАОУ СПО ТО</a:t>
            </a:r>
            <a:br>
              <a:rPr lang="ru-RU" sz="1800" b="1" dirty="0">
                <a:solidFill>
                  <a:srgbClr val="7030A0"/>
                </a:solidFill>
              </a:rPr>
            </a:br>
            <a:r>
              <a:rPr lang="ru-RU" sz="1800" b="1" dirty="0">
                <a:solidFill>
                  <a:srgbClr val="7030A0"/>
                </a:solidFill>
              </a:rPr>
              <a:t> «</a:t>
            </a:r>
            <a:r>
              <a:rPr lang="ru-RU" sz="1800" b="1" dirty="0" err="1">
                <a:solidFill>
                  <a:srgbClr val="7030A0"/>
                </a:solidFill>
              </a:rPr>
              <a:t>Голышмановский</a:t>
            </a:r>
            <a:r>
              <a:rPr lang="ru-RU" sz="1800" b="1" dirty="0">
                <a:solidFill>
                  <a:srgbClr val="7030A0"/>
                </a:solidFill>
              </a:rPr>
              <a:t> агропедагогический колледж»</a:t>
            </a:r>
            <a:br>
              <a:rPr lang="ru-RU" sz="1800" b="1" dirty="0">
                <a:solidFill>
                  <a:srgbClr val="7030A0"/>
                </a:solidFill>
              </a:rPr>
            </a:br>
            <a:r>
              <a:rPr lang="ru-RU" sz="1800" b="1" dirty="0">
                <a:solidFill>
                  <a:srgbClr val="7030A0"/>
                </a:solidFill>
              </a:rPr>
              <a:t> Г.В. Прейс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19672" y="332657"/>
            <a:ext cx="6336704" cy="978729"/>
          </a:xfrm>
          <a:prstGeom prst="rect">
            <a:avLst/>
          </a:prstGeom>
          <a:gradFill>
            <a:gsLst>
              <a:gs pos="0">
                <a:srgbClr val="FFC000"/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b="1" dirty="0">
                <a:solidFill>
                  <a:srgbClr val="7030A0"/>
                </a:solidFill>
              </a:rPr>
              <a:t>Департамент образования и науки Тюменской области</a:t>
            </a:r>
          </a:p>
          <a:p>
            <a:pPr lvl="0" algn="ct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b="1" dirty="0">
                <a:solidFill>
                  <a:srgbClr val="7030A0"/>
                </a:solidFill>
              </a:rPr>
              <a:t>Совет директоров ПОО  ТО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431032"/>
          </a:xfrm>
          <a:gradFill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rgbClr val="FFC000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 lvl="0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100" b="1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3.1. Продолжить работу по повышению качества реализации программ профессионального образования путем: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  <a:gradFill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rgbClr val="FFC000"/>
              </a:gs>
            </a:gsLst>
            <a:lin ang="5400000" scaled="0"/>
          </a:gradFill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создания лабораторно-практических площадок по подготовке специалистов среднего звена, рабочих, служащих в условиях реального производства</a:t>
            </a:r>
            <a:r>
              <a:rPr lang="ru-RU" dirty="0" smtClean="0"/>
              <a:t>;</a:t>
            </a:r>
            <a:endParaRPr lang="en-US" dirty="0" smtClean="0"/>
          </a:p>
          <a:p>
            <a:r>
              <a:rPr lang="ru-RU" b="1" dirty="0" smtClean="0">
                <a:solidFill>
                  <a:srgbClr val="C00000"/>
                </a:solidFill>
              </a:rPr>
              <a:t>совершенствовани</a:t>
            </a:r>
            <a:r>
              <a:rPr lang="ru-RU" b="1" dirty="0" smtClean="0">
                <a:solidFill>
                  <a:srgbClr val="C00000"/>
                </a:solidFill>
              </a:rPr>
              <a:t>я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использования информационно-коммуникационных </a:t>
            </a:r>
            <a:r>
              <a:rPr lang="ru-RU" b="1" dirty="0" smtClean="0">
                <a:solidFill>
                  <a:srgbClr val="C00000"/>
                </a:solidFill>
              </a:rPr>
              <a:t>технологий </a:t>
            </a:r>
            <a:r>
              <a:rPr lang="ru-RU" b="1" dirty="0" smtClean="0">
                <a:solidFill>
                  <a:srgbClr val="C00000"/>
                </a:solidFill>
              </a:rPr>
              <a:t>в образовательном </a:t>
            </a:r>
            <a:r>
              <a:rPr lang="ru-RU" b="1" dirty="0" smtClean="0">
                <a:solidFill>
                  <a:srgbClr val="C00000"/>
                </a:solidFill>
              </a:rPr>
              <a:t>процессе;</a:t>
            </a:r>
          </a:p>
          <a:p>
            <a:r>
              <a:rPr lang="ru-RU" dirty="0" smtClean="0"/>
              <a:t>организации </a:t>
            </a:r>
            <a:r>
              <a:rPr lang="ru-RU" b="1" dirty="0" smtClean="0"/>
              <a:t>рабочих совещаний</a:t>
            </a:r>
            <a:r>
              <a:rPr lang="ru-RU" dirty="0" smtClean="0"/>
              <a:t>  с работодателями по вопросам расширения возможностей практико-ориентированного обучения при подготовке высококвалифицированных специалистов.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2"/>
          <a:ext cx="9144000" cy="6857996"/>
        </p:xfrm>
        <a:graphic>
          <a:graphicData uri="http://schemas.openxmlformats.org/drawingml/2006/table">
            <a:tbl>
              <a:tblPr/>
              <a:tblGrid>
                <a:gridCol w="2361004"/>
                <a:gridCol w="443502"/>
                <a:gridCol w="391327"/>
                <a:gridCol w="378282"/>
                <a:gridCol w="391327"/>
                <a:gridCol w="534813"/>
                <a:gridCol w="404371"/>
                <a:gridCol w="387454"/>
                <a:gridCol w="432048"/>
                <a:gridCol w="419698"/>
                <a:gridCol w="417416"/>
                <a:gridCol w="404371"/>
                <a:gridCol w="404371"/>
                <a:gridCol w="391327"/>
                <a:gridCol w="404371"/>
                <a:gridCol w="456548"/>
                <a:gridCol w="521770"/>
              </a:tblGrid>
              <a:tr h="5355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ИПТ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ТКТ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ТКВТ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ТЖК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ТТСИГХ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ТТЭТ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ЗСГК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ГАПК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ЗАПТ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ЯАК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ТМТ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НМТ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ТПК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ТЛТ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ИСХТ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Среднее значение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7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интерактивных досок в ПОО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9,7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213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проекторов/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мультимедиапроекторов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 ПОО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43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36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21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47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29,4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80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Доля преподавателей и мастеров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/о, использующих прикладные программы общего назначения (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Word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Excel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PowerPoint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 др.) в образовательном процессе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97,0%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34,0%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94,8%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95,1%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819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Доля преподавателей и мастеров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/о, использующих возможности интерактивной доски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29,0%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19,0%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73,0%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17,2%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49,0%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22,0%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54,0%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29,4%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51,0%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46,4%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819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Доля преподавателей и мастеров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/о, использующих обучающие программы в учебном процессе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83,0%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35,0%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81,0%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38,0%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31,0%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67,0%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67,5%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47,0%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65,0%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29,0%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57,8%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819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Доля преподавателей и мастеров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/о, использующих электронные учебники в образовательном процессе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91,5%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58,0%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86,0%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92,0%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41,4%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51,0%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54,0%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59,0%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59,0%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65,0%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63,0%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64,3%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426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Доля преподавателей и мастеров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/о, использующих электронные справочники или электронные энциклопедии в учебном процессе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79,6%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43,0%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97,0%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92,0%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48,3%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55,0%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37,0%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87,0%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35,0%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62,7%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80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Доля преподавателей и мастеров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/о, использующих интерактивные (диалоговые) задачники и (или) интерактивные курсы в учебном процессе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30,6%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25,0%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47,0%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52,0%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31,0%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19,0%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49,0%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18,0%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30,5%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9639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Доля преподавателей и мастеров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/о, использующих компьютерные программы (тестовые оболочки)</a:t>
                      </a:r>
                      <a:r>
                        <a:rPr lang="ru-RU" sz="9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для разработки контролирующих материалов и электронного тестирования обучающихся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54,2%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32,0%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84,0%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86,2%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56,0%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32,0%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31,0%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29,0%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48,9%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80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Доля преподавателей и мастеров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/о, использующих в учебном процессе сервисы сети Интернет (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эл.почта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поисковые системы,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файлообменные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сети и др.)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84,7%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97,0%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48,0%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94,8%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92,0%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55,0%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90,8%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213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Доля преподавателей и мастеров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/о, создавших свой сайт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8,5%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67,0%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12,5%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5,2%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7,8%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634" marR="426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-1" y="0"/>
          <a:ext cx="9144001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  <a:gradFill>
            <a:gsLst>
              <a:gs pos="0">
                <a:srgbClr val="FFC0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r>
              <a:rPr lang="ru-RU" dirty="0" smtClean="0"/>
              <a:t>Необходимо: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  <a:gradFill>
            <a:gsLst>
              <a:gs pos="0">
                <a:srgbClr val="FFFF99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lvl="0" algn="just"/>
            <a:r>
              <a:rPr lang="ru-RU" sz="2400" b="1" dirty="0" smtClean="0"/>
              <a:t>организовать</a:t>
            </a:r>
            <a:r>
              <a:rPr lang="ru-RU" sz="2400" dirty="0" smtClean="0"/>
              <a:t> обучающие семинары для педагогов, не владеющих компьютерными технологиями;</a:t>
            </a:r>
          </a:p>
          <a:p>
            <a:pPr lvl="0" algn="just"/>
            <a:r>
              <a:rPr lang="ru-RU" sz="2400" b="1" dirty="0" smtClean="0"/>
              <a:t>обеспечить</a:t>
            </a:r>
            <a:r>
              <a:rPr lang="ru-RU" sz="2400" dirty="0" smtClean="0"/>
              <a:t> использование программного обеспечения имеющихся интерактивных досок, расширить спектр использования возможностей интерактивной доски;</a:t>
            </a:r>
          </a:p>
          <a:p>
            <a:pPr lvl="0" algn="just"/>
            <a:r>
              <a:rPr lang="ru-RU" sz="2400" b="1" dirty="0" smtClean="0"/>
              <a:t>обратить</a:t>
            </a:r>
            <a:r>
              <a:rPr lang="ru-RU" sz="2400" dirty="0" smtClean="0"/>
              <a:t> внимание на использование в образовательном процессе интерактивных (диалоговых) задачников или интерактивных курсов;</a:t>
            </a:r>
          </a:p>
          <a:p>
            <a:pPr lvl="0" algn="just"/>
            <a:r>
              <a:rPr lang="ru-RU" sz="2400" b="1" dirty="0" smtClean="0"/>
              <a:t>обеспечить</a:t>
            </a:r>
            <a:r>
              <a:rPr lang="ru-RU" sz="2400" dirty="0" smtClean="0"/>
              <a:t> использование педагогами компьютерных программ для разработки и проведения электронного тестирования с целью его автоматизации;</a:t>
            </a:r>
          </a:p>
          <a:p>
            <a:pPr lvl="0" algn="just"/>
            <a:r>
              <a:rPr lang="ru-RU" sz="2400" b="1" dirty="0" smtClean="0"/>
              <a:t>продолжить отслеживание эффективности применения современных информационных технологий.</a:t>
            </a:r>
            <a:endParaRPr lang="ru-RU" sz="2400" dirty="0" smtClean="0"/>
          </a:p>
          <a:p>
            <a:pPr algn="just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431032"/>
          </a:xfrm>
          <a:gradFill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rgbClr val="FFC000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 lvl="0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100" b="1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3.1. Продолжить работу по повышению качества реализации программ профессионального образования путем: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  <a:gradFill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rgbClr val="FFC000"/>
              </a:gs>
            </a:gsLst>
            <a:lin ang="5400000" scaled="0"/>
          </a:gradFill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создания лабораторно-практических площадок по подготовке специалистов среднего звена, рабочих, служащих в условиях реального производства</a:t>
            </a:r>
            <a:r>
              <a:rPr lang="ru-RU" dirty="0" smtClean="0"/>
              <a:t>;</a:t>
            </a:r>
            <a:endParaRPr lang="en-US" dirty="0" smtClean="0"/>
          </a:p>
          <a:p>
            <a:r>
              <a:rPr lang="ru-RU" dirty="0" smtClean="0"/>
              <a:t>совершенствования использования информационно-коммуникационных технологий в образовательном процессе;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организации рабочих совещаний  с работодателями по вопросам расширения возможностей практико-ориентированного обучения при подготовке высококвалифицированных специалистов.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431032"/>
          </a:xfrm>
          <a:gradFill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rgbClr val="FFC000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 lvl="0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100" b="1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3.1. Продолжить работу по повышению качества реализации программ профессионального образования путем: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  <a:gradFill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rgbClr val="FFC000"/>
              </a:gs>
            </a:gsLst>
            <a:lin ang="5400000" scaled="0"/>
          </a:gradFill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создания лабораторно-практических площадок по подготовке специалистов среднего звена, рабочих, служащих в условиях реального производства;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совершенствования использования информационно-коммуникационных технологий в образовательном процессе;</a:t>
            </a:r>
          </a:p>
          <a:p>
            <a:r>
              <a:rPr lang="ru-RU" dirty="0" smtClean="0"/>
              <a:t>организации </a:t>
            </a:r>
            <a:r>
              <a:rPr lang="ru-RU" b="1" dirty="0" smtClean="0"/>
              <a:t>рабочих совещаний</a:t>
            </a:r>
            <a:r>
              <a:rPr lang="ru-RU" dirty="0" smtClean="0"/>
              <a:t>  с работодателями по вопросам расширения возможностей практико-ориентированного обучения при подготовке высококвалифицированных специалистов.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07904" y="1340768"/>
            <a:ext cx="5436096" cy="1138773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rgbClr val="FFC000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ru-RU" sz="1700" dirty="0"/>
              <a:t>Учебный  кабинет для теоретических занятий на базе ЗАО «Альтаир»;</a:t>
            </a:r>
          </a:p>
          <a:p>
            <a:r>
              <a:rPr lang="ru-RU" sz="1700" dirty="0"/>
              <a:t> </a:t>
            </a:r>
            <a:r>
              <a:rPr lang="ru-RU" sz="1700" dirty="0" smtClean="0"/>
              <a:t>Учебная </a:t>
            </a:r>
            <a:r>
              <a:rPr lang="ru-RU" sz="1700" dirty="0"/>
              <a:t>лаборатория на базе УК «Евразия»;</a:t>
            </a:r>
          </a:p>
          <a:p>
            <a:r>
              <a:rPr lang="ru-RU" sz="1700" dirty="0"/>
              <a:t>Учебная лаборатория на базе ООО «</a:t>
            </a:r>
            <a:r>
              <a:rPr lang="ru-RU" sz="1700" dirty="0" err="1"/>
              <a:t>Кволити</a:t>
            </a:r>
            <a:r>
              <a:rPr lang="ru-RU" sz="1700" dirty="0"/>
              <a:t> - Тюмень»</a:t>
            </a:r>
            <a:endParaRPr lang="ru-RU" sz="17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4008" y="620688"/>
            <a:ext cx="4032448" cy="615553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rgbClr val="FFC000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ru-RU" sz="1700" dirty="0"/>
              <a:t>ООО Лаборатория Развития Информационных Технологий «</a:t>
            </a:r>
            <a:r>
              <a:rPr lang="ru-RU" sz="1700" dirty="0" err="1"/>
              <a:t>Пандит</a:t>
            </a:r>
            <a:r>
              <a:rPr lang="ru-RU" sz="1700" dirty="0"/>
              <a:t>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576" y="116632"/>
            <a:ext cx="7920880" cy="400110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rgbClr val="FFC000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</a:rPr>
              <a:t>Лабораторно-практические площадки, созданные в 1 кв. 2014  г.</a:t>
            </a:r>
          </a:p>
        </p:txBody>
      </p:sp>
      <p:sp>
        <p:nvSpPr>
          <p:cNvPr id="7" name="Овал 6"/>
          <p:cNvSpPr/>
          <p:nvPr/>
        </p:nvSpPr>
        <p:spPr>
          <a:xfrm>
            <a:off x="827584" y="620688"/>
            <a:ext cx="2304256" cy="1296144"/>
          </a:xfrm>
          <a:prstGeom prst="ellipse">
            <a:avLst/>
          </a:prstGeom>
          <a:gradFill>
            <a:gsLst>
              <a:gs pos="0">
                <a:srgbClr val="FFFF00"/>
              </a:gs>
              <a:gs pos="17999">
                <a:srgbClr val="FEE7F2"/>
              </a:gs>
              <a:gs pos="36000">
                <a:srgbClr val="FFC000"/>
              </a:gs>
              <a:gs pos="61000">
                <a:schemeClr val="accent4">
                  <a:lumMod val="40000"/>
                  <a:lumOff val="60000"/>
                </a:schemeClr>
              </a:gs>
              <a:gs pos="82001">
                <a:srgbClr val="FFFF00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7030A0"/>
                </a:solidFill>
              </a:rPr>
              <a:t>ГАОУ СПО ТО «</a:t>
            </a:r>
            <a:r>
              <a:rPr lang="ru-RU" sz="1400" b="1" dirty="0" err="1" smtClean="0">
                <a:solidFill>
                  <a:srgbClr val="7030A0"/>
                </a:solidFill>
              </a:rPr>
              <a:t>Ишимский</a:t>
            </a:r>
            <a:r>
              <a:rPr lang="ru-RU" sz="1400" b="1" dirty="0" smtClean="0">
                <a:solidFill>
                  <a:srgbClr val="7030A0"/>
                </a:solidFill>
              </a:rPr>
              <a:t> политехнический техникум»</a:t>
            </a:r>
            <a:endParaRPr lang="ru-RU" sz="1400" b="1" dirty="0">
              <a:solidFill>
                <a:srgbClr val="7030A0"/>
              </a:solidFill>
            </a:endParaRPr>
          </a:p>
        </p:txBody>
      </p:sp>
      <p:sp>
        <p:nvSpPr>
          <p:cNvPr id="9" name="Стрелка углом 8"/>
          <p:cNvSpPr/>
          <p:nvPr/>
        </p:nvSpPr>
        <p:spPr>
          <a:xfrm rot="1190922">
            <a:off x="3083516" y="433815"/>
            <a:ext cx="1515804" cy="828870"/>
          </a:xfrm>
          <a:prstGeom prst="bentArrow">
            <a:avLst>
              <a:gd name="adj1" fmla="val 9468"/>
              <a:gd name="adj2" fmla="val 25000"/>
              <a:gd name="adj3" fmla="val 25000"/>
              <a:gd name="adj4" fmla="val 7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51520" y="1916832"/>
            <a:ext cx="2304256" cy="1296144"/>
          </a:xfrm>
          <a:prstGeom prst="ellips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rgbClr val="7030A0"/>
                </a:solidFill>
              </a:rPr>
              <a:t>ГАОУ СПО ТО «Тюменский торгово-экономический техникум»</a:t>
            </a:r>
          </a:p>
        </p:txBody>
      </p:sp>
      <p:sp>
        <p:nvSpPr>
          <p:cNvPr id="11" name="Стрелка углом 10"/>
          <p:cNvSpPr/>
          <p:nvPr/>
        </p:nvSpPr>
        <p:spPr>
          <a:xfrm rot="837576">
            <a:off x="2594434" y="1452398"/>
            <a:ext cx="1125833" cy="1100383"/>
          </a:xfrm>
          <a:prstGeom prst="bentArrow">
            <a:avLst>
              <a:gd name="adj1" fmla="val 7902"/>
              <a:gd name="adj2" fmla="val 25000"/>
              <a:gd name="adj3" fmla="val 25000"/>
              <a:gd name="adj4" fmla="val 7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0" y="3356992"/>
            <a:ext cx="2304256" cy="1296144"/>
          </a:xfrm>
          <a:prstGeom prst="ellips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rgbClr val="7030A0"/>
                </a:solidFill>
              </a:rPr>
              <a:t>ГАОУ СПО ТО «Тюменский педагогический колледж»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63280" y="2564904"/>
            <a:ext cx="6480720" cy="1923604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rgbClr val="FFC000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ru-RU" sz="1700" dirty="0" smtClean="0"/>
              <a:t>МАОУ СОШ № 88 г. Тюмени;   МАОУ СОШ № 4 г. Тюмени;</a:t>
            </a:r>
          </a:p>
          <a:p>
            <a:r>
              <a:rPr lang="ru-RU" sz="1700" dirty="0" smtClean="0"/>
              <a:t>МАОУ гимназия № 5 г. Тюмени;  МАОУ СОШ № 31 г. Тюмени;</a:t>
            </a:r>
          </a:p>
          <a:p>
            <a:r>
              <a:rPr lang="ru-RU" sz="1700" dirty="0" smtClean="0"/>
              <a:t>МАОУ СОШ № 19 г. Тюмени; МАОУ гимназия №12 г. Тюмени;</a:t>
            </a:r>
          </a:p>
          <a:p>
            <a:r>
              <a:rPr lang="ru-RU" sz="1700" dirty="0" smtClean="0"/>
              <a:t>МАОУ СОШ № 8 г. Тюмени; МАОУ СОШ №39 г. Тюмени;</a:t>
            </a:r>
          </a:p>
          <a:p>
            <a:r>
              <a:rPr lang="ru-RU" sz="1700" dirty="0" smtClean="0"/>
              <a:t>МАОУ ДОД ДЮЦ «Вероника»; МАОУ ДОД ДЮЦ «Фортуна»; </a:t>
            </a:r>
          </a:p>
          <a:p>
            <a:r>
              <a:rPr lang="ru-RU" sz="1700" dirty="0" smtClean="0"/>
              <a:t>МАОУ ДОД ДЮЦ «Авангард»; МАОУ ДОД </a:t>
            </a:r>
            <a:r>
              <a:rPr lang="ru-RU" sz="1700" dirty="0" err="1" smtClean="0"/>
              <a:t>ЦРТДиЮ</a:t>
            </a:r>
            <a:r>
              <a:rPr lang="ru-RU" sz="1700" dirty="0" smtClean="0"/>
              <a:t> Бригантина»; МАОУ ДОД СДЮСШОР «Прибой».</a:t>
            </a:r>
            <a:endParaRPr lang="ru-RU" sz="1700" dirty="0"/>
          </a:p>
        </p:txBody>
      </p:sp>
      <p:sp>
        <p:nvSpPr>
          <p:cNvPr id="14" name="Стрелка углом 13"/>
          <p:cNvSpPr/>
          <p:nvPr/>
        </p:nvSpPr>
        <p:spPr>
          <a:xfrm rot="251157">
            <a:off x="2208450" y="3441142"/>
            <a:ext cx="499705" cy="366625"/>
          </a:xfrm>
          <a:prstGeom prst="bentArrow">
            <a:avLst>
              <a:gd name="adj1" fmla="val 16947"/>
              <a:gd name="adj2" fmla="val 25000"/>
              <a:gd name="adj3" fmla="val 25000"/>
              <a:gd name="adj4" fmla="val 7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0" y="4725144"/>
            <a:ext cx="2304256" cy="1296144"/>
          </a:xfrm>
          <a:prstGeom prst="ellipse">
            <a:avLst/>
          </a:prstGeom>
          <a:gradFill>
            <a:gsLst>
              <a:gs pos="0">
                <a:srgbClr val="FFFF00"/>
              </a:gs>
              <a:gs pos="17999">
                <a:srgbClr val="FEE7F2"/>
              </a:gs>
              <a:gs pos="36000">
                <a:srgbClr val="FFC000"/>
              </a:gs>
              <a:gs pos="61000">
                <a:schemeClr val="accent4">
                  <a:lumMod val="40000"/>
                  <a:lumOff val="60000"/>
                </a:schemeClr>
              </a:gs>
              <a:gs pos="82001">
                <a:srgbClr val="FFFF00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rgbClr val="7030A0"/>
                </a:solidFill>
              </a:rPr>
              <a:t>ГАОУ СПО ТО «Тюменский лесотехнический колледж»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55776" y="4581128"/>
            <a:ext cx="5040560" cy="877163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rgbClr val="FFC000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ru-RU" sz="1700" dirty="0"/>
              <a:t>Научно-производственный дорожный центр;</a:t>
            </a:r>
          </a:p>
          <a:p>
            <a:r>
              <a:rPr lang="ru-RU" sz="1700" dirty="0"/>
              <a:t> </a:t>
            </a:r>
            <a:r>
              <a:rPr lang="ru-RU" sz="1700" dirty="0" smtClean="0"/>
              <a:t>Тюменский </a:t>
            </a:r>
            <a:r>
              <a:rPr lang="ru-RU" sz="1700" dirty="0"/>
              <a:t>экспертный центр</a:t>
            </a:r>
          </a:p>
          <a:p>
            <a:r>
              <a:rPr lang="ru-RU" sz="1700" dirty="0"/>
              <a:t>НОУ ДПО ТО ТШ ООГО ДОСААФ России</a:t>
            </a:r>
            <a:endParaRPr lang="ru-RU" sz="1700" b="1" dirty="0">
              <a:solidFill>
                <a:srgbClr val="7030A0"/>
              </a:solidFill>
            </a:endParaRPr>
          </a:p>
        </p:txBody>
      </p:sp>
      <p:sp>
        <p:nvSpPr>
          <p:cNvPr id="17" name="Стрелка углом 16"/>
          <p:cNvSpPr/>
          <p:nvPr/>
        </p:nvSpPr>
        <p:spPr>
          <a:xfrm rot="251157">
            <a:off x="2135852" y="4739565"/>
            <a:ext cx="407799" cy="347112"/>
          </a:xfrm>
          <a:prstGeom prst="bentArrow">
            <a:avLst>
              <a:gd name="adj1" fmla="val 18577"/>
              <a:gd name="adj2" fmla="val 25000"/>
              <a:gd name="adj3" fmla="val 25000"/>
              <a:gd name="adj4" fmla="val 7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979712" y="5561856"/>
            <a:ext cx="2808312" cy="1296144"/>
          </a:xfrm>
          <a:prstGeom prst="ellipse">
            <a:avLst/>
          </a:prstGeom>
          <a:gradFill>
            <a:gsLst>
              <a:gs pos="0">
                <a:srgbClr val="FFC000"/>
              </a:gs>
              <a:gs pos="39999">
                <a:srgbClr val="FFFF99"/>
              </a:gs>
              <a:gs pos="70000">
                <a:schemeClr val="accent4">
                  <a:lumMod val="40000"/>
                  <a:lumOff val="60000"/>
                </a:schemeClr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7030A0"/>
                </a:solidFill>
              </a:rPr>
              <a:t>ГАОУ СПО ТО «Тюменский </a:t>
            </a:r>
            <a:r>
              <a:rPr lang="ru-RU" sz="1400" b="1" dirty="0" smtClean="0">
                <a:solidFill>
                  <a:srgbClr val="7030A0"/>
                </a:solidFill>
              </a:rPr>
              <a:t>техникум строительной индустрии и городского хозяйства»</a:t>
            </a:r>
            <a:endParaRPr lang="ru-RU" sz="1400" b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4048" y="5589240"/>
            <a:ext cx="3888432" cy="1138773"/>
          </a:xfrm>
          <a:prstGeom prst="rect">
            <a:avLst/>
          </a:prstGeom>
          <a:gradFill>
            <a:gsLst>
              <a:gs pos="0">
                <a:srgbClr val="FFFF99"/>
              </a:gs>
              <a:gs pos="39999">
                <a:srgbClr val="FFFF99"/>
              </a:gs>
              <a:gs pos="70000">
                <a:schemeClr val="accent4">
                  <a:lumMod val="60000"/>
                  <a:lumOff val="40000"/>
                </a:schemeClr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ru-RU" sz="1700" dirty="0" smtClean="0"/>
              <a:t>«ЖБИ-5»; </a:t>
            </a:r>
          </a:p>
          <a:p>
            <a:r>
              <a:rPr lang="ru-RU" sz="1700" dirty="0" smtClean="0"/>
              <a:t>«Домострой»;</a:t>
            </a:r>
          </a:p>
          <a:p>
            <a:r>
              <a:rPr lang="ru-RU" sz="1700" dirty="0" smtClean="0"/>
              <a:t>«Газпром газораспределение Север»;</a:t>
            </a:r>
          </a:p>
          <a:p>
            <a:r>
              <a:rPr lang="ru-RU" sz="1700" dirty="0" smtClean="0"/>
              <a:t>УК «Престиж и К»</a:t>
            </a:r>
            <a:endParaRPr lang="ru-RU" sz="1700" dirty="0"/>
          </a:p>
        </p:txBody>
      </p:sp>
      <p:sp>
        <p:nvSpPr>
          <p:cNvPr id="20" name="Стрелка углом 19"/>
          <p:cNvSpPr/>
          <p:nvPr/>
        </p:nvSpPr>
        <p:spPr>
          <a:xfrm rot="251157">
            <a:off x="4583105" y="5573856"/>
            <a:ext cx="409839" cy="319213"/>
          </a:xfrm>
          <a:prstGeom prst="bentArrow">
            <a:avLst>
              <a:gd name="adj1" fmla="val 16947"/>
              <a:gd name="adj2" fmla="val 25000"/>
              <a:gd name="adj3" fmla="val 37080"/>
              <a:gd name="adj4" fmla="val 7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116632"/>
            <a:ext cx="7920880" cy="400110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rgbClr val="FFC000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</a:rPr>
              <a:t>Лабораторно-практические площадки, созданные в 1 кв. 2014  г.</a:t>
            </a:r>
          </a:p>
        </p:txBody>
      </p:sp>
      <p:sp>
        <p:nvSpPr>
          <p:cNvPr id="18" name="Овал 17"/>
          <p:cNvSpPr/>
          <p:nvPr/>
        </p:nvSpPr>
        <p:spPr>
          <a:xfrm>
            <a:off x="179512" y="908720"/>
            <a:ext cx="3744416" cy="288032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FFFF99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НОУ СПО </a:t>
            </a:r>
          </a:p>
          <a:p>
            <a:pPr algn="ctr"/>
            <a:r>
              <a:rPr lang="ru-RU" sz="2400" b="1" dirty="0">
                <a:solidFill>
                  <a:srgbClr val="7030A0"/>
                </a:solidFill>
              </a:rPr>
              <a:t>«Тюменский коммерческо-финансовый колледж </a:t>
            </a:r>
            <a:r>
              <a:rPr lang="ru-RU" sz="2400" b="1" dirty="0" err="1">
                <a:solidFill>
                  <a:srgbClr val="7030A0"/>
                </a:solidFill>
              </a:rPr>
              <a:t>облпотребсоюза</a:t>
            </a:r>
            <a:r>
              <a:rPr lang="ru-RU" sz="2400" b="1" dirty="0">
                <a:solidFill>
                  <a:srgbClr val="7030A0"/>
                </a:solidFill>
              </a:rPr>
              <a:t>»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44008" y="1340768"/>
            <a:ext cx="3888432" cy="2246769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FFFF99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«Кооперативное предпринимательство»;</a:t>
            </a:r>
            <a:endParaRPr lang="ru-RU" sz="2800" dirty="0"/>
          </a:p>
          <a:p>
            <a:r>
              <a:rPr lang="ru-RU" sz="2800" dirty="0" smtClean="0"/>
              <a:t>«Территория гостеприимства»;</a:t>
            </a:r>
            <a:endParaRPr lang="ru-RU" sz="2800" dirty="0"/>
          </a:p>
          <a:p>
            <a:r>
              <a:rPr lang="ru-RU" sz="2800" dirty="0" smtClean="0"/>
              <a:t>«Ларец </a:t>
            </a:r>
            <a:r>
              <a:rPr lang="ru-RU" sz="2800" dirty="0"/>
              <a:t>вкусных </a:t>
            </a:r>
            <a:r>
              <a:rPr lang="ru-RU" sz="2800" dirty="0" smtClean="0"/>
              <a:t>идей».</a:t>
            </a:r>
            <a:endParaRPr lang="ru-RU" sz="2800" dirty="0"/>
          </a:p>
        </p:txBody>
      </p:sp>
      <p:sp>
        <p:nvSpPr>
          <p:cNvPr id="20" name="Стрелка углом 19"/>
          <p:cNvSpPr/>
          <p:nvPr/>
        </p:nvSpPr>
        <p:spPr>
          <a:xfrm rot="251157">
            <a:off x="3884151" y="1310367"/>
            <a:ext cx="799634" cy="912343"/>
          </a:xfrm>
          <a:prstGeom prst="bentArrow">
            <a:avLst>
              <a:gd name="adj1" fmla="val 16947"/>
              <a:gd name="adj2" fmla="val 25000"/>
              <a:gd name="adj3" fmla="val 37080"/>
              <a:gd name="adj4" fmla="val 7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0" y="116632"/>
          <a:ext cx="9144000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188641"/>
          <a:ext cx="8820471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07504" y="116632"/>
          <a:ext cx="8712967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0"/>
          <a:ext cx="8964488" cy="666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</TotalTime>
  <Words>1129</Words>
  <Application>Microsoft Office PowerPoint</Application>
  <PresentationFormat>Экран (4:3)</PresentationFormat>
  <Paragraphs>270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Выполнение п. 3.1. решения Совета директоров от 24.12.2013 г.</vt:lpstr>
      <vt:lpstr>    3.1. Продолжить работу по повышению качества реализации программ профессионального образования путем: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  3.1. Продолжить работу по повышению качества реализации программ профессионального образования путем:  </vt:lpstr>
      <vt:lpstr>Слайд 11</vt:lpstr>
      <vt:lpstr>Слайд 12</vt:lpstr>
      <vt:lpstr>Слайд 13</vt:lpstr>
      <vt:lpstr>Слайд 14</vt:lpstr>
      <vt:lpstr>Слайд 15</vt:lpstr>
      <vt:lpstr>Необходимо:</vt:lpstr>
      <vt:lpstr>    3.1. Продолжить работу по повышению качества реализации программ профессионального образования путем:  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Выполнение п. 3.1. решения Совета директоров от 24.12.2013 г.</dc:title>
  <dc:creator>User</dc:creator>
  <cp:lastModifiedBy>User</cp:lastModifiedBy>
  <cp:revision>68</cp:revision>
  <dcterms:created xsi:type="dcterms:W3CDTF">2014-04-17T14:48:31Z</dcterms:created>
  <dcterms:modified xsi:type="dcterms:W3CDTF">2014-04-20T14:54:31Z</dcterms:modified>
</cp:coreProperties>
</file>